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87" r:id="rId5"/>
    <p:sldId id="289" r:id="rId6"/>
    <p:sldId id="288" r:id="rId7"/>
    <p:sldId id="259" r:id="rId8"/>
    <p:sldId id="261" r:id="rId9"/>
    <p:sldId id="260" r:id="rId10"/>
    <p:sldId id="262" r:id="rId11"/>
    <p:sldId id="263" r:id="rId12"/>
    <p:sldId id="276" r:id="rId13"/>
    <p:sldId id="279" r:id="rId14"/>
    <p:sldId id="280" r:id="rId15"/>
    <p:sldId id="281" r:id="rId16"/>
    <p:sldId id="282" r:id="rId17"/>
    <p:sldId id="283" r:id="rId18"/>
    <p:sldId id="286" r:id="rId19"/>
    <p:sldId id="264" r:id="rId20"/>
    <p:sldId id="266" r:id="rId21"/>
    <p:sldId id="267" r:id="rId22"/>
    <p:sldId id="268" r:id="rId23"/>
    <p:sldId id="270" r:id="rId24"/>
    <p:sldId id="271" r:id="rId25"/>
    <p:sldId id="272" r:id="rId26"/>
    <p:sldId id="274" r:id="rId27"/>
    <p:sldId id="269" r:id="rId28"/>
    <p:sldId id="275" r:id="rId29"/>
    <p:sldId id="290" r:id="rId30"/>
    <p:sldId id="277" r:id="rId31"/>
    <p:sldId id="278" r:id="rId32"/>
    <p:sldId id="284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567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188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4503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074742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10313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3975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4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925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112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7333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2467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662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473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4958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1250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3470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55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825DB-8F5D-427C-9387-441635D9CBDC}" type="datetimeFigureOut">
              <a:rPr lang="en-US" smtClean="0"/>
              <a:pPr/>
              <a:t>6/17/2020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89897-9953-4F5C-9C95-DBA80AE472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2863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Team Management and Managerial Decision Making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DAY-(3)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VIEWS OF CONFLICT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Traditional View </a:t>
            </a:r>
            <a:r>
              <a:rPr lang="en-IN" b="1" dirty="0"/>
              <a:t>of Organizational Conflict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>
                <a:solidFill>
                  <a:srgbClr val="FFFF00"/>
                </a:solidFill>
              </a:rPr>
              <a:t>Human Relations </a:t>
            </a:r>
            <a:r>
              <a:rPr lang="en-IN" b="1" dirty="0"/>
              <a:t>View of Organizational Conflict</a:t>
            </a:r>
          </a:p>
          <a:p>
            <a:endParaRPr lang="en-US" b="1" dirty="0"/>
          </a:p>
          <a:p>
            <a:r>
              <a:rPr lang="en-IN" b="1" dirty="0">
                <a:solidFill>
                  <a:srgbClr val="FFFF00"/>
                </a:solidFill>
              </a:rPr>
              <a:t>Interactionist</a:t>
            </a:r>
            <a:r>
              <a:rPr lang="en-IN" b="1" dirty="0"/>
              <a:t>  View of Organizational Conflict</a:t>
            </a:r>
          </a:p>
          <a:p>
            <a:endParaRPr lang="en-IN" b="1" dirty="0"/>
          </a:p>
          <a:p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777" y="116632"/>
            <a:ext cx="7765321" cy="1326321"/>
          </a:xfrm>
        </p:spPr>
        <p:txBody>
          <a:bodyPr/>
          <a:lstStyle/>
          <a:p>
            <a:r>
              <a:rPr lang="en-US" b="1" dirty="0"/>
              <a:t>DIFFERENCE</a:t>
            </a:r>
            <a:endParaRPr lang="en-IN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99024527"/>
              </p:ext>
            </p:extLst>
          </p:nvPr>
        </p:nvGraphicFramePr>
        <p:xfrm>
          <a:off x="428595" y="1124744"/>
          <a:ext cx="8429684" cy="545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48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48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i="0" u="sng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traditional view of organizational conflict</a:t>
                      </a:r>
                      <a:endParaRPr lang="en-IN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sng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Current view of organizational conflict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617"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Conflict is avoidable.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Conflict is inevitable.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64734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Conflict is caused by management error in designing organizations or by trouble makers.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Conflict arises from many causes, including organizational structure, unavoidable differences in goals, differences in perceptions and values of specialized personnel and so 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77959"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Conflict disrupts the organization and prevents optimal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Conflict contributes and detracts from organizational performance in varying degrees.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7959"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The task of the management is to eliminate conflict.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The task of the management is to manage the level of conflict and its resolution for optimal organizational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4571"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Optimal organizational performance requires the removal of conflict.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/>
                        <a:t>Optimal organizational performance requires a moderate level of conflict.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TYPES OF CONFLICT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643050"/>
            <a:ext cx="7765322" cy="4779227"/>
          </a:xfrm>
        </p:spPr>
        <p:txBody>
          <a:bodyPr>
            <a:normAutofit fontScale="25000" lnSpcReduction="20000"/>
          </a:bodyPr>
          <a:lstStyle/>
          <a:p>
            <a:r>
              <a:rPr lang="en-IN" sz="8000" b="1" dirty="0">
                <a:solidFill>
                  <a:srgbClr val="FF0000"/>
                </a:solidFill>
              </a:rPr>
              <a:t>Relationship </a:t>
            </a:r>
            <a:r>
              <a:rPr lang="en-IN" sz="8000" b="1" dirty="0"/>
              <a:t>Conflicts</a:t>
            </a:r>
          </a:p>
          <a:p>
            <a:endParaRPr lang="en-IN" sz="8000" dirty="0"/>
          </a:p>
          <a:p>
            <a:r>
              <a:rPr lang="en-IN" sz="8000" b="1" dirty="0">
                <a:solidFill>
                  <a:srgbClr val="FF0000"/>
                </a:solidFill>
              </a:rPr>
              <a:t>Data</a:t>
            </a:r>
            <a:r>
              <a:rPr lang="en-IN" sz="8000" b="1" dirty="0"/>
              <a:t> Conflicts</a:t>
            </a:r>
          </a:p>
          <a:p>
            <a:endParaRPr lang="en-IN" sz="8000" dirty="0"/>
          </a:p>
          <a:p>
            <a:r>
              <a:rPr lang="en-IN" sz="8000" b="1" dirty="0">
                <a:solidFill>
                  <a:srgbClr val="FF0000"/>
                </a:solidFill>
              </a:rPr>
              <a:t>Interest</a:t>
            </a:r>
            <a:r>
              <a:rPr lang="en-IN" sz="8000" b="1" dirty="0"/>
              <a:t> Conflicts</a:t>
            </a:r>
          </a:p>
          <a:p>
            <a:endParaRPr lang="en-IN" sz="8000" dirty="0"/>
          </a:p>
          <a:p>
            <a:r>
              <a:rPr lang="en-IN" sz="8000" b="1" dirty="0">
                <a:solidFill>
                  <a:srgbClr val="FF0000"/>
                </a:solidFill>
              </a:rPr>
              <a:t>Structural</a:t>
            </a:r>
            <a:r>
              <a:rPr lang="en-IN" sz="8000" b="1" dirty="0"/>
              <a:t> Conflicts</a:t>
            </a:r>
          </a:p>
          <a:p>
            <a:pPr lvl="1"/>
            <a:r>
              <a:rPr lang="en-IN" sz="6400" b="1" dirty="0"/>
              <a:t>Approach-approach conflict</a:t>
            </a:r>
          </a:p>
          <a:p>
            <a:pPr lvl="1"/>
            <a:r>
              <a:rPr lang="en-IN" sz="6400" b="1" dirty="0"/>
              <a:t>Approach-avoidance conflict</a:t>
            </a:r>
          </a:p>
          <a:p>
            <a:pPr lvl="1"/>
            <a:r>
              <a:rPr lang="en-IN" sz="6400" b="1" dirty="0"/>
              <a:t>Avoidance-avoidance conflict</a:t>
            </a:r>
          </a:p>
          <a:p>
            <a:pPr lvl="1"/>
            <a:endParaRPr lang="en-IN" sz="8000" dirty="0"/>
          </a:p>
          <a:p>
            <a:r>
              <a:rPr lang="en-IN" sz="8000" b="1" dirty="0">
                <a:solidFill>
                  <a:srgbClr val="FF0000"/>
                </a:solidFill>
              </a:rPr>
              <a:t>Value</a:t>
            </a:r>
            <a:r>
              <a:rPr lang="en-IN" sz="8000" b="1" dirty="0"/>
              <a:t> Conflicts</a:t>
            </a:r>
            <a:endParaRPr lang="en-IN" sz="8000" dirty="0"/>
          </a:p>
          <a:p>
            <a:pPr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336947"/>
            <a:ext cx="7765321" cy="1326321"/>
          </a:xfrm>
        </p:spPr>
        <p:txBody>
          <a:bodyPr/>
          <a:lstStyle/>
          <a:p>
            <a:r>
              <a:rPr lang="en-US" dirty="0"/>
              <a:t>RELATIONSHIP CONFLICT</a:t>
            </a:r>
            <a:endParaRPr lang="en-IN" dirty="0"/>
          </a:p>
        </p:txBody>
      </p:sp>
      <p:pic>
        <p:nvPicPr>
          <p:cNvPr id="4" name="Content Placeholder 3" descr="willing-way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44" y="1928802"/>
            <a:ext cx="4392488" cy="423650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CONFLICT</a:t>
            </a:r>
            <a:endParaRPr lang="en-IN" b="1" dirty="0"/>
          </a:p>
        </p:txBody>
      </p:sp>
      <p:pic>
        <p:nvPicPr>
          <p:cNvPr id="4" name="Content Placeholder 3" descr="78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988841"/>
            <a:ext cx="7200800" cy="4259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 CONFLICT</a:t>
            </a:r>
            <a:endParaRPr lang="en-IN" b="1" dirty="0"/>
          </a:p>
        </p:txBody>
      </p:sp>
      <p:pic>
        <p:nvPicPr>
          <p:cNvPr id="4" name="Content Placeholder 3" descr="789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2095499"/>
            <a:ext cx="6912768" cy="415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404664"/>
            <a:ext cx="7765321" cy="1326321"/>
          </a:xfrm>
        </p:spPr>
        <p:txBody>
          <a:bodyPr/>
          <a:lstStyle/>
          <a:p>
            <a:r>
              <a:rPr lang="en-US" b="1" dirty="0"/>
              <a:t>STRUCTURAL CONFLICT</a:t>
            </a:r>
            <a:endParaRPr lang="en-IN" b="1" dirty="0"/>
          </a:p>
        </p:txBody>
      </p:sp>
      <p:pic>
        <p:nvPicPr>
          <p:cNvPr id="4" name="Content Placeholder 3" descr="SC.jpg"/>
          <p:cNvPicPr>
            <a:picLocks noGrp="1" noChangeAspect="1"/>
          </p:cNvPicPr>
          <p:nvPr>
            <p:ph idx="1"/>
          </p:nvPr>
        </p:nvPicPr>
        <p:blipFill>
          <a:blip r:embed="rId2"/>
          <a:srcRect b="8621"/>
          <a:stretch>
            <a:fillRect/>
          </a:stretch>
        </p:blipFill>
        <p:spPr>
          <a:xfrm>
            <a:off x="1259632" y="1928801"/>
            <a:ext cx="6696743" cy="431959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404664"/>
            <a:ext cx="7765321" cy="1326321"/>
          </a:xfrm>
        </p:spPr>
        <p:txBody>
          <a:bodyPr/>
          <a:lstStyle/>
          <a:p>
            <a:r>
              <a:rPr lang="en-US" b="1" dirty="0"/>
              <a:t>  VALUE CONFLLICT</a:t>
            </a:r>
            <a:endParaRPr lang="en-IN" b="1" dirty="0"/>
          </a:p>
        </p:txBody>
      </p:sp>
      <p:pic>
        <p:nvPicPr>
          <p:cNvPr id="4" name="Content Placeholder 3" descr="12365498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988840"/>
            <a:ext cx="6336704" cy="403244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CONFLICT-VIDEO</a:t>
            </a:r>
            <a:endParaRPr lang="en-IN" dirty="0"/>
          </a:p>
        </p:txBody>
      </p:sp>
      <p:pic>
        <p:nvPicPr>
          <p:cNvPr id="4" name="VID-20200615-WA0005">
            <a:hlinkClick r:id="" action="ppaction://media"/>
            <a:extLst>
              <a:ext uri="{FF2B5EF4-FFF2-40B4-BE49-F238E27FC236}">
                <a16:creationId xmlns:a16="http://schemas.microsoft.com/office/drawing/2014/main" xmlns="" id="{A2C2D447-2201-42C7-8EE7-921C2801726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700" y="2095500"/>
            <a:ext cx="6570663" cy="36957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CAUSES OF CONFLICT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…….. arising from the </a:t>
            </a:r>
            <a:r>
              <a:rPr lang="en-US" sz="2800" b="1" dirty="0">
                <a:solidFill>
                  <a:srgbClr val="FF0000"/>
                </a:solidFill>
              </a:rPr>
              <a:t>differences</a:t>
            </a:r>
          </a:p>
          <a:p>
            <a:endParaRPr lang="en-US" sz="2800" dirty="0"/>
          </a:p>
          <a:p>
            <a:endParaRPr lang="en-US" sz="2800" dirty="0"/>
          </a:p>
          <a:p>
            <a:pPr>
              <a:buNone/>
            </a:pPr>
            <a:endParaRPr lang="en-US" sz="2800" dirty="0"/>
          </a:p>
          <a:p>
            <a:r>
              <a:rPr lang="en-US" sz="2800" dirty="0"/>
              <a:t>………arising from the </a:t>
            </a:r>
            <a:r>
              <a:rPr lang="en-US" sz="2800" b="1" dirty="0">
                <a:solidFill>
                  <a:srgbClr val="FF0000"/>
                </a:solidFill>
              </a:rPr>
              <a:t>needs</a:t>
            </a:r>
          </a:p>
          <a:p>
            <a:endParaRPr lang="en-US" sz="2800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en-US" b="1" dirty="0"/>
              <a:t>PROGRESS TILL NOW</a:t>
            </a:r>
            <a:r>
              <a:rPr lang="en-US" dirty="0"/>
              <a:t>……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572164"/>
          </a:xfrm>
        </p:spPr>
        <p:txBody>
          <a:bodyPr>
            <a:normAutofit/>
          </a:bodyPr>
          <a:lstStyle/>
          <a:p>
            <a:r>
              <a:rPr lang="en-US" b="1" dirty="0"/>
              <a:t>Team-Management Concept</a:t>
            </a:r>
          </a:p>
          <a:p>
            <a:r>
              <a:rPr lang="en-US" b="1" dirty="0"/>
              <a:t>Break-Down Structure</a:t>
            </a:r>
          </a:p>
          <a:p>
            <a:r>
              <a:rPr lang="en-IN" b="1" dirty="0"/>
              <a:t>Kottler’s distinction between MANAGERS and LEADERS</a:t>
            </a:r>
          </a:p>
          <a:p>
            <a:r>
              <a:rPr lang="en-US" b="1" dirty="0"/>
              <a:t>TEAM DEVELOPMENT MODEL</a:t>
            </a:r>
          </a:p>
          <a:p>
            <a:r>
              <a:rPr lang="en-US" b="1" dirty="0"/>
              <a:t>Barriers</a:t>
            </a:r>
          </a:p>
          <a:p>
            <a:r>
              <a:rPr lang="en-US" b="1" dirty="0"/>
              <a:t>Group Intercommunication Formula</a:t>
            </a:r>
          </a:p>
          <a:p>
            <a:r>
              <a:rPr lang="en-US" b="1" dirty="0"/>
              <a:t>Stephen Covey's Habits</a:t>
            </a:r>
          </a:p>
          <a:p>
            <a:r>
              <a:rPr lang="en-IN" b="1" dirty="0"/>
              <a:t>All about Leadership(Features, </a:t>
            </a:r>
            <a:r>
              <a:rPr lang="en-IN" b="1" dirty="0" err="1"/>
              <a:t>Factors,Theories,Styles</a:t>
            </a:r>
            <a:r>
              <a:rPr lang="en-IN" b="1" dirty="0"/>
              <a:t> etc)</a:t>
            </a:r>
          </a:p>
          <a:p>
            <a:endParaRPr lang="en-US" dirty="0"/>
          </a:p>
          <a:p>
            <a:endParaRPr lang="en-US" dirty="0"/>
          </a:p>
          <a:p>
            <a:endParaRPr lang="e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404664"/>
            <a:ext cx="7765321" cy="1326321"/>
          </a:xfrm>
        </p:spPr>
        <p:txBody>
          <a:bodyPr>
            <a:normAutofit/>
          </a:bodyPr>
          <a:lstStyle/>
          <a:p>
            <a:r>
              <a:rPr lang="en-US" b="1" dirty="0"/>
              <a:t>PRINCIPLES OF CONFLICT RESOLUTION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472518" cy="4824536"/>
          </a:xfrm>
        </p:spPr>
        <p:txBody>
          <a:bodyPr>
            <a:normAutofit/>
          </a:bodyPr>
          <a:lstStyle/>
          <a:p>
            <a:r>
              <a:rPr lang="en-US" dirty="0"/>
              <a:t>Being </a:t>
            </a:r>
            <a:r>
              <a:rPr lang="en-US" b="1" dirty="0">
                <a:solidFill>
                  <a:srgbClr val="FF0000"/>
                </a:solidFill>
              </a:rPr>
              <a:t>Calm</a:t>
            </a:r>
          </a:p>
          <a:p>
            <a:r>
              <a:rPr lang="en-US" dirty="0"/>
              <a:t>Being </a:t>
            </a:r>
            <a:r>
              <a:rPr lang="en-US" b="1" dirty="0">
                <a:solidFill>
                  <a:srgbClr val="FF0000"/>
                </a:solidFill>
              </a:rPr>
              <a:t>magnanimous</a:t>
            </a:r>
          </a:p>
          <a:p>
            <a:r>
              <a:rPr lang="en-US" dirty="0"/>
              <a:t>Need for </a:t>
            </a:r>
            <a:r>
              <a:rPr lang="en-US" b="1" dirty="0">
                <a:solidFill>
                  <a:srgbClr val="FF0000"/>
                </a:solidFill>
              </a:rPr>
              <a:t>discussion</a:t>
            </a:r>
          </a:p>
          <a:p>
            <a:r>
              <a:rPr lang="en-US" dirty="0"/>
              <a:t>Rational  </a:t>
            </a:r>
            <a:r>
              <a:rPr lang="en-US" b="1" dirty="0">
                <a:solidFill>
                  <a:srgbClr val="FF0000"/>
                </a:solidFill>
              </a:rPr>
              <a:t>Application</a:t>
            </a:r>
          </a:p>
          <a:p>
            <a:r>
              <a:rPr lang="en-US" dirty="0"/>
              <a:t>Acknowledge </a:t>
            </a:r>
            <a:r>
              <a:rPr lang="en-US" b="1" dirty="0">
                <a:solidFill>
                  <a:srgbClr val="FF0000"/>
                </a:solidFill>
              </a:rPr>
              <a:t>emotions</a:t>
            </a:r>
          </a:p>
          <a:p>
            <a:r>
              <a:rPr lang="en-US" dirty="0"/>
              <a:t>Allow creative </a:t>
            </a:r>
            <a:r>
              <a:rPr lang="en-US" b="1" dirty="0">
                <a:solidFill>
                  <a:srgbClr val="FF0000"/>
                </a:solidFill>
              </a:rPr>
              <a:t>thoughts</a:t>
            </a:r>
          </a:p>
          <a:p>
            <a:r>
              <a:rPr lang="en-US" dirty="0"/>
              <a:t>Changing of </a:t>
            </a:r>
            <a:r>
              <a:rPr lang="en-US" b="1" dirty="0">
                <a:solidFill>
                  <a:srgbClr val="FF0000"/>
                </a:solidFill>
              </a:rPr>
              <a:t>ambience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Compromisation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Acceptance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RESOLVING WORPLACE CONFLICT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Good self-control</a:t>
            </a:r>
          </a:p>
          <a:p>
            <a:endParaRPr lang="en-US" dirty="0"/>
          </a:p>
          <a:p>
            <a:r>
              <a:rPr lang="en-US" b="1" dirty="0"/>
              <a:t>Patient listener</a:t>
            </a:r>
          </a:p>
          <a:p>
            <a:endParaRPr lang="en-US" dirty="0"/>
          </a:p>
          <a:p>
            <a:r>
              <a:rPr lang="en-US" b="1" dirty="0"/>
              <a:t>To have a </a:t>
            </a:r>
            <a:r>
              <a:rPr lang="en-US" b="1" dirty="0">
                <a:solidFill>
                  <a:srgbClr val="FF0000"/>
                </a:solidFill>
              </a:rPr>
              <a:t>GIVE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TAKE</a:t>
            </a:r>
            <a:r>
              <a:rPr lang="en-US" b="1" dirty="0"/>
              <a:t> </a:t>
            </a:r>
            <a:r>
              <a:rPr lang="en-US" b="1" dirty="0" smtClean="0"/>
              <a:t>attitude</a:t>
            </a:r>
          </a:p>
          <a:p>
            <a:endParaRPr lang="en-US" b="1" dirty="0" smtClean="0"/>
          </a:p>
          <a:p>
            <a:pPr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THE LEVELS OF CONFLICT : WORKPLACE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FUNCTIONAL</a:t>
            </a:r>
            <a:r>
              <a:rPr lang="en-US" dirty="0"/>
              <a:t> and </a:t>
            </a:r>
            <a:r>
              <a:rPr lang="en-US" b="1" dirty="0"/>
              <a:t>DYSFUNCTIONAL</a:t>
            </a:r>
            <a:r>
              <a:rPr lang="en-US" dirty="0"/>
              <a:t> </a:t>
            </a:r>
            <a:r>
              <a:rPr lang="en-US" b="1" dirty="0"/>
              <a:t>CONFLICT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FUNCTIONAL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: works towards the organization or the group.</a:t>
            </a:r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DYSFUNCTIONAL</a:t>
            </a:r>
            <a:r>
              <a:rPr lang="en-US" dirty="0"/>
              <a:t> : blocks an organization from reaching its goal.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rcRect t="4759" b="22663"/>
          <a:stretch>
            <a:fillRect/>
          </a:stretch>
        </p:blipFill>
        <p:spPr>
          <a:xfrm>
            <a:off x="1142976" y="1571612"/>
            <a:ext cx="7173440" cy="435771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56.jpg"/>
          <p:cNvPicPr>
            <a:picLocks noGrp="1" noChangeAspect="1"/>
          </p:cNvPicPr>
          <p:nvPr>
            <p:ph idx="1"/>
          </p:nvPr>
        </p:nvPicPr>
        <p:blipFill>
          <a:blip r:embed="rId2"/>
          <a:srcRect t="3114" b="37712"/>
          <a:stretch>
            <a:fillRect/>
          </a:stretch>
        </p:blipFill>
        <p:spPr>
          <a:xfrm>
            <a:off x="1071538" y="1214422"/>
            <a:ext cx="7151068" cy="407196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_30.jpg"/>
          <p:cNvPicPr>
            <a:picLocks noGrp="1" noChangeAspect="1"/>
          </p:cNvPicPr>
          <p:nvPr>
            <p:ph idx="1"/>
          </p:nvPr>
        </p:nvPicPr>
        <p:blipFill>
          <a:blip r:embed="rId2"/>
          <a:srcRect b="38356"/>
          <a:stretch>
            <a:fillRect/>
          </a:stretch>
        </p:blipFill>
        <p:spPr>
          <a:xfrm>
            <a:off x="1142976" y="1785926"/>
            <a:ext cx="6953298" cy="32147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Positive Outcome of Conflicts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great </a:t>
            </a:r>
            <a:r>
              <a:rPr lang="en-US" b="1" dirty="0">
                <a:solidFill>
                  <a:srgbClr val="FF0000"/>
                </a:solidFill>
              </a:rPr>
              <a:t>interest</a:t>
            </a:r>
            <a:r>
              <a:rPr lang="en-US" dirty="0"/>
              <a:t> in topic of discussion</a:t>
            </a:r>
          </a:p>
          <a:p>
            <a:r>
              <a:rPr lang="en-US" dirty="0"/>
              <a:t>Stimulate greater </a:t>
            </a:r>
            <a:r>
              <a:rPr lang="en-US" b="1" dirty="0">
                <a:solidFill>
                  <a:srgbClr val="FF0000"/>
                </a:solidFill>
              </a:rPr>
              <a:t>feelings</a:t>
            </a:r>
            <a:r>
              <a:rPr lang="en-US" dirty="0"/>
              <a:t> of identity</a:t>
            </a:r>
          </a:p>
          <a:p>
            <a:r>
              <a:rPr lang="en-US" dirty="0"/>
              <a:t>Draw </a:t>
            </a:r>
            <a:r>
              <a:rPr lang="en-US" b="1" dirty="0">
                <a:solidFill>
                  <a:srgbClr val="FF0000"/>
                </a:solidFill>
              </a:rPr>
              <a:t>attention</a:t>
            </a:r>
            <a:r>
              <a:rPr lang="en-US" dirty="0"/>
              <a:t> to the existing problems</a:t>
            </a:r>
          </a:p>
          <a:p>
            <a:r>
              <a:rPr lang="en-US" dirty="0"/>
              <a:t>Promote </a:t>
            </a:r>
            <a:r>
              <a:rPr lang="en-US" b="1" dirty="0">
                <a:solidFill>
                  <a:srgbClr val="FF0000"/>
                </a:solidFill>
              </a:rPr>
              <a:t>understanding</a:t>
            </a:r>
          </a:p>
          <a:p>
            <a:r>
              <a:rPr lang="en-US" b="1" dirty="0">
                <a:solidFill>
                  <a:srgbClr val="FF0000"/>
                </a:solidFill>
              </a:rPr>
              <a:t>Motivate</a:t>
            </a:r>
            <a:r>
              <a:rPr lang="en-US" dirty="0"/>
              <a:t> to </a:t>
            </a:r>
            <a:r>
              <a:rPr lang="en-US" dirty="0" smtClean="0"/>
              <a:t>work ( </a:t>
            </a:r>
            <a:r>
              <a:rPr lang="en-US" dirty="0" smtClean="0">
                <a:solidFill>
                  <a:srgbClr val="FFFF00"/>
                </a:solidFill>
              </a:rPr>
              <a:t>already </a:t>
            </a:r>
            <a:r>
              <a:rPr lang="en-US" dirty="0">
                <a:solidFill>
                  <a:srgbClr val="FFFF00"/>
                </a:solidFill>
              </a:rPr>
              <a:t>discussed on </a:t>
            </a:r>
            <a:r>
              <a:rPr lang="en-US" dirty="0" smtClean="0">
                <a:solidFill>
                  <a:srgbClr val="FFFF00"/>
                </a:solidFill>
              </a:rPr>
              <a:t>DAY-2 </a:t>
            </a:r>
            <a:r>
              <a:rPr lang="en-US" dirty="0" smtClean="0"/>
              <a:t>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lide_8.jpg"/>
          <p:cNvPicPr>
            <a:picLocks noGrp="1" noChangeAspect="1"/>
          </p:cNvPicPr>
          <p:nvPr>
            <p:ph idx="1"/>
          </p:nvPr>
        </p:nvPicPr>
        <p:blipFill>
          <a:blip r:embed="rId2"/>
          <a:srcRect t="3571" b="14286"/>
          <a:stretch>
            <a:fillRect/>
          </a:stretch>
        </p:blipFill>
        <p:spPr>
          <a:xfrm>
            <a:off x="785786" y="857232"/>
            <a:ext cx="7644845" cy="492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CONFLICT RESOLUTION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Get in touch with your </a:t>
            </a:r>
            <a:r>
              <a:rPr lang="en-US" sz="2400" b="1" dirty="0">
                <a:solidFill>
                  <a:srgbClr val="FF0000"/>
                </a:solidFill>
              </a:rPr>
              <a:t>feelings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Hone your </a:t>
            </a:r>
            <a:r>
              <a:rPr lang="en-US" sz="2400" b="1" dirty="0">
                <a:solidFill>
                  <a:srgbClr val="FF0000"/>
                </a:solidFill>
              </a:rPr>
              <a:t>listening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skills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Practice assertive communication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Seek a solution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Know when it’s not working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ASSERTIVE COMMUNICATION</a:t>
            </a:r>
            <a:endParaRPr lang="en-IN" dirty="0"/>
          </a:p>
        </p:txBody>
      </p:sp>
      <p:pic>
        <p:nvPicPr>
          <p:cNvPr id="4" name="Content Placeholder 3" descr="7456333.jpg"/>
          <p:cNvPicPr>
            <a:picLocks noGrp="1" noChangeAspect="1"/>
          </p:cNvPicPr>
          <p:nvPr>
            <p:ph idx="1"/>
          </p:nvPr>
        </p:nvPicPr>
        <p:blipFill>
          <a:blip r:embed="rId2"/>
          <a:srcRect l="-910" t="12500" r="-2627" b="-3160"/>
          <a:stretch>
            <a:fillRect/>
          </a:stretch>
        </p:blipFill>
        <p:spPr>
          <a:xfrm>
            <a:off x="2143108" y="2500306"/>
            <a:ext cx="4786346" cy="314327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35238"/>
          <a:stretch>
            <a:fillRect/>
          </a:stretch>
        </p:blipFill>
        <p:spPr bwMode="auto">
          <a:xfrm>
            <a:off x="611560" y="764704"/>
            <a:ext cx="7992888" cy="5616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CONFLICT CONTINUUM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win, you lose -</a:t>
            </a:r>
            <a:r>
              <a:rPr lang="en-US" b="1" dirty="0">
                <a:solidFill>
                  <a:srgbClr val="FF0000"/>
                </a:solidFill>
              </a:rPr>
              <a:t>COMPETITION</a:t>
            </a:r>
          </a:p>
          <a:p>
            <a:r>
              <a:rPr lang="en-US" dirty="0"/>
              <a:t>I lose or give in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b="1" dirty="0">
                <a:solidFill>
                  <a:srgbClr val="FF0000"/>
                </a:solidFill>
              </a:rPr>
              <a:t>ACCOMMODATION</a:t>
            </a:r>
          </a:p>
          <a:p>
            <a:r>
              <a:rPr lang="en-US" dirty="0"/>
              <a:t>We both get something-</a:t>
            </a:r>
            <a:r>
              <a:rPr lang="en-US" b="1" dirty="0">
                <a:solidFill>
                  <a:srgbClr val="FF0000"/>
                </a:solidFill>
              </a:rPr>
              <a:t>COMPROMISE</a:t>
            </a:r>
          </a:p>
          <a:p>
            <a:r>
              <a:rPr lang="en-US" dirty="0"/>
              <a:t>We both “win”- </a:t>
            </a:r>
            <a:r>
              <a:rPr lang="en-US" b="1" dirty="0">
                <a:solidFill>
                  <a:srgbClr val="FF0000"/>
                </a:solidFill>
              </a:rPr>
              <a:t>COLLABORATE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 would like to avoid </a:t>
            </a:r>
            <a:r>
              <a:rPr lang="en-US" b="1" dirty="0">
                <a:solidFill>
                  <a:srgbClr val="FF0000"/>
                </a:solidFill>
              </a:rPr>
              <a:t>- AVOIDANCE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VIS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60" y="1500174"/>
            <a:ext cx="3940143" cy="400052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s.jpg"/>
          <p:cNvPicPr>
            <a:picLocks noGrp="1" noChangeAspect="1"/>
          </p:cNvPicPr>
          <p:nvPr>
            <p:ph idx="1"/>
          </p:nvPr>
        </p:nvPicPr>
        <p:blipFill>
          <a:blip r:embed="rId2"/>
          <a:srcRect t="11996" b="21711"/>
          <a:stretch>
            <a:fillRect/>
          </a:stretch>
        </p:blipFill>
        <p:spPr>
          <a:xfrm>
            <a:off x="1428728" y="1857364"/>
            <a:ext cx="6045873" cy="33575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o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22" y="1071546"/>
            <a:ext cx="4214842" cy="4214842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928670"/>
            <a:ext cx="7958620" cy="514353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What keeps us </a:t>
            </a:r>
            <a:r>
              <a:rPr lang="en-IN" dirty="0">
                <a:solidFill>
                  <a:srgbClr val="FF0000"/>
                </a:solidFill>
              </a:rPr>
              <a:t>awake</a:t>
            </a:r>
            <a:r>
              <a:rPr lang="en-IN" dirty="0"/>
              <a:t> at night? </a:t>
            </a:r>
          </a:p>
          <a:p>
            <a:pPr>
              <a:buNone/>
            </a:pPr>
            <a:r>
              <a:rPr lang="en-IN" dirty="0"/>
              <a:t>• What </a:t>
            </a:r>
            <a:r>
              <a:rPr lang="en-IN" dirty="0">
                <a:solidFill>
                  <a:srgbClr val="FF0000"/>
                </a:solidFill>
              </a:rPr>
              <a:t>drives</a:t>
            </a:r>
            <a:r>
              <a:rPr lang="en-IN" dirty="0"/>
              <a:t> us to do the very best we know how? • If we could create our ideal organization [community], what would it look like? </a:t>
            </a:r>
          </a:p>
          <a:p>
            <a:pPr>
              <a:buNone/>
            </a:pPr>
            <a:r>
              <a:rPr lang="en-IN" dirty="0"/>
              <a:t>• What are the </a:t>
            </a:r>
            <a:r>
              <a:rPr lang="en-IN" dirty="0">
                <a:solidFill>
                  <a:srgbClr val="FF0000"/>
                </a:solidFill>
              </a:rPr>
              <a:t>qualities</a:t>
            </a:r>
            <a:r>
              <a:rPr lang="en-IN" dirty="0"/>
              <a:t> that would make our organization [community] a great place to work [and live]? </a:t>
            </a:r>
          </a:p>
          <a:p>
            <a:pPr>
              <a:buNone/>
            </a:pPr>
            <a:r>
              <a:rPr lang="en-IN" dirty="0"/>
              <a:t>• How would we </a:t>
            </a:r>
            <a:r>
              <a:rPr lang="en-IN" dirty="0">
                <a:solidFill>
                  <a:srgbClr val="FF0000"/>
                </a:solidFill>
              </a:rPr>
              <a:t>describe</a:t>
            </a:r>
            <a:r>
              <a:rPr lang="en-IN" dirty="0"/>
              <a:t> the kind of organization [or community] that makes us say, “I can’t wait to go there?” </a:t>
            </a:r>
          </a:p>
          <a:p>
            <a:pPr>
              <a:buNone/>
            </a:pPr>
            <a:r>
              <a:rPr lang="en-IN" dirty="0"/>
              <a:t>• What is </a:t>
            </a:r>
            <a:r>
              <a:rPr lang="en-IN" dirty="0">
                <a:solidFill>
                  <a:srgbClr val="FF0000"/>
                </a:solidFill>
              </a:rPr>
              <a:t>unique</a:t>
            </a:r>
            <a:r>
              <a:rPr lang="en-IN" dirty="0"/>
              <a:t> about our hopes, dreams and aspirations?</a:t>
            </a:r>
          </a:p>
          <a:p>
            <a:pPr>
              <a:buNone/>
            </a:pPr>
            <a:r>
              <a:rPr lang="en-IN" dirty="0"/>
              <a:t> • What </a:t>
            </a:r>
            <a:r>
              <a:rPr lang="en-IN" dirty="0">
                <a:solidFill>
                  <a:srgbClr val="FF0000"/>
                </a:solidFill>
              </a:rPr>
              <a:t>images</a:t>
            </a:r>
            <a:r>
              <a:rPr lang="en-IN" dirty="0"/>
              <a:t> come to mind when thinking about the future? What does it look like, sound like, taste like, and feel like? </a:t>
            </a:r>
          </a:p>
          <a:p>
            <a:pPr>
              <a:buNone/>
            </a:pPr>
            <a:r>
              <a:rPr lang="en-IN" dirty="0"/>
              <a:t>• How does our </a:t>
            </a:r>
            <a:r>
              <a:rPr lang="en-IN" dirty="0">
                <a:solidFill>
                  <a:srgbClr val="FF0000"/>
                </a:solidFill>
              </a:rPr>
              <a:t>vision</a:t>
            </a:r>
            <a:r>
              <a:rPr lang="en-IN" dirty="0"/>
              <a:t> serve the common good?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CONTINGENCY</a:t>
            </a:r>
            <a:r>
              <a:rPr lang="en-US" dirty="0" smtClean="0"/>
              <a:t>  THEORY</a:t>
            </a:r>
          </a:p>
          <a:p>
            <a:r>
              <a:rPr lang="en-US" b="1" dirty="0" smtClean="0"/>
              <a:t>PARTICIPATIVE </a:t>
            </a:r>
            <a:r>
              <a:rPr lang="en-US" dirty="0" smtClean="0"/>
              <a:t> THEORY</a:t>
            </a:r>
          </a:p>
          <a:p>
            <a:r>
              <a:rPr lang="en-US" b="1" dirty="0" smtClean="0"/>
              <a:t>BEHAVIOURAL</a:t>
            </a:r>
            <a:r>
              <a:rPr lang="en-US" dirty="0" smtClean="0"/>
              <a:t>  THEORY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32" y="1142984"/>
            <a:ext cx="5084705" cy="39290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1142976" y="5857892"/>
            <a:ext cx="7358114" cy="785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McGregor  THEORY of X  AND  Y+  THEORY  Z</a:t>
            </a:r>
            <a:endParaRPr lang="en-IN" b="1" dirty="0"/>
          </a:p>
        </p:txBody>
      </p:sp>
      <p:sp>
        <p:nvSpPr>
          <p:cNvPr id="9" name="Down Arrow 8"/>
          <p:cNvSpPr/>
          <p:nvPr/>
        </p:nvSpPr>
        <p:spPr>
          <a:xfrm>
            <a:off x="357158" y="642918"/>
            <a:ext cx="714348" cy="535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BOOK</a:t>
            </a:r>
          </a:p>
          <a:p>
            <a:pPr algn="ctr"/>
            <a:endParaRPr lang="en-IN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CONFLICT MANAGEMENT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conflict management?</a:t>
            </a:r>
          </a:p>
          <a:p>
            <a:r>
              <a:rPr lang="en-US" dirty="0"/>
              <a:t>Views of Conflict</a:t>
            </a:r>
          </a:p>
          <a:p>
            <a:r>
              <a:rPr lang="en-US" dirty="0"/>
              <a:t>Types of Conflict</a:t>
            </a:r>
          </a:p>
          <a:p>
            <a:r>
              <a:rPr lang="en-US" dirty="0"/>
              <a:t>Causes of Conflict</a:t>
            </a:r>
          </a:p>
          <a:p>
            <a:r>
              <a:rPr lang="en-US" dirty="0"/>
              <a:t>Principles of Conflict Resolution</a:t>
            </a:r>
          </a:p>
          <a:p>
            <a:r>
              <a:rPr lang="en-US" dirty="0"/>
              <a:t>Resolving Workplace Conflict</a:t>
            </a:r>
          </a:p>
          <a:p>
            <a:r>
              <a:rPr lang="en-US" dirty="0"/>
              <a:t>Functional and </a:t>
            </a:r>
            <a:r>
              <a:rPr lang="en-US" dirty="0" err="1"/>
              <a:t>Dys</a:t>
            </a:r>
            <a:r>
              <a:rPr lang="en-US" dirty="0"/>
              <a:t>-Functional Conflict</a:t>
            </a:r>
          </a:p>
          <a:p>
            <a:r>
              <a:rPr lang="en-US" dirty="0"/>
              <a:t>Positive outcomes of Conflict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Conflict Resolution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Conflict?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Conflict</a:t>
            </a:r>
            <a:r>
              <a:rPr lang="en-US" dirty="0"/>
              <a:t> is a natural ingredient not only in organization, but also in every places.</a:t>
            </a:r>
          </a:p>
          <a:p>
            <a:endParaRPr lang="en-US" dirty="0"/>
          </a:p>
          <a:p>
            <a:r>
              <a:rPr lang="en-US" b="1" dirty="0"/>
              <a:t>Expressed struggle </a:t>
            </a:r>
            <a:r>
              <a:rPr lang="en-US" dirty="0"/>
              <a:t>between at least two interdependent parties.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00034" y="500042"/>
            <a:ext cx="8187981" cy="59766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744</TotalTime>
  <Words>604</Words>
  <Application>Microsoft Office PowerPoint</Application>
  <PresentationFormat>On-screen Show (4:3)</PresentationFormat>
  <Paragraphs>133</Paragraphs>
  <Slides>33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Damask</vt:lpstr>
      <vt:lpstr>Team Management and Managerial Decision Making</vt:lpstr>
      <vt:lpstr>PROGRESS TILL NOW……</vt:lpstr>
      <vt:lpstr>Slide 3</vt:lpstr>
      <vt:lpstr>Slide 4</vt:lpstr>
      <vt:lpstr>THEORIES</vt:lpstr>
      <vt:lpstr>Slide 6</vt:lpstr>
      <vt:lpstr>CONFLICT MANAGEMENT</vt:lpstr>
      <vt:lpstr>What is Conflict?</vt:lpstr>
      <vt:lpstr>Slide 9</vt:lpstr>
      <vt:lpstr>VIEWS OF CONFLICT</vt:lpstr>
      <vt:lpstr>DIFFERENCE</vt:lpstr>
      <vt:lpstr> TYPES OF CONFLICT</vt:lpstr>
      <vt:lpstr>RELATIONSHIP CONFLICT</vt:lpstr>
      <vt:lpstr>DATA CONFLICT</vt:lpstr>
      <vt:lpstr>INTEREST CONFLICT</vt:lpstr>
      <vt:lpstr>STRUCTURAL CONFLICT</vt:lpstr>
      <vt:lpstr>  VALUE CONFLLICT</vt:lpstr>
      <vt:lpstr>CONFLICT-VIDEO</vt:lpstr>
      <vt:lpstr>CAUSES OF CONFLICT</vt:lpstr>
      <vt:lpstr>PRINCIPLES OF CONFLICT RESOLUTION</vt:lpstr>
      <vt:lpstr> RESOLVING WORPLACE CONFLICT </vt:lpstr>
      <vt:lpstr>FUNCTIONAL and DYSFUNCTIONAL CONFLICT</vt:lpstr>
      <vt:lpstr>Slide 23</vt:lpstr>
      <vt:lpstr>Slide 24</vt:lpstr>
      <vt:lpstr>Slide 25</vt:lpstr>
      <vt:lpstr>Positive Outcome of Conflicts</vt:lpstr>
      <vt:lpstr>Slide 27</vt:lpstr>
      <vt:lpstr>CONFLICT RESOLUTION</vt:lpstr>
      <vt:lpstr>ASSERTIVE COMMUNICATION</vt:lpstr>
      <vt:lpstr>CONFLICT CONTINUUM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Management and Managerial Decision Making</dc:title>
  <dc:creator>Admin</dc:creator>
  <cp:lastModifiedBy>Admin</cp:lastModifiedBy>
  <cp:revision>55</cp:revision>
  <dcterms:created xsi:type="dcterms:W3CDTF">2020-06-11T14:25:25Z</dcterms:created>
  <dcterms:modified xsi:type="dcterms:W3CDTF">2020-06-17T16:16:23Z</dcterms:modified>
</cp:coreProperties>
</file>